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6" r:id="rId4"/>
    <p:sldId id="288" r:id="rId5"/>
    <p:sldId id="290" r:id="rId6"/>
    <p:sldId id="300" r:id="rId7"/>
    <p:sldId id="301" r:id="rId8"/>
    <p:sldId id="305" r:id="rId9"/>
    <p:sldId id="262" r:id="rId10"/>
    <p:sldId id="289" r:id="rId11"/>
    <p:sldId id="291" r:id="rId12"/>
    <p:sldId id="295" r:id="rId13"/>
    <p:sldId id="259" r:id="rId14"/>
    <p:sldId id="303" r:id="rId15"/>
    <p:sldId id="265" r:id="rId16"/>
    <p:sldId id="298" r:id="rId17"/>
    <p:sldId id="304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8201" autoAdjust="0"/>
  </p:normalViewPr>
  <p:slideViewPr>
    <p:cSldViewPr snapToObjects="1">
      <p:cViewPr varScale="1">
        <p:scale>
          <a:sx n="222" d="100"/>
          <a:sy n="222" d="100"/>
        </p:scale>
        <p:origin x="-2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0" d="100"/>
        <a:sy n="4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AFF4-14FA-FC4B-858C-8697567C209F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9E224-5655-9E43-850A-1E7FFD6F9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processes controlling O2 in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atm</a:t>
            </a:r>
            <a:r>
              <a:rPr lang="en-US" baseline="0" dirty="0" smtClean="0"/>
              <a:t>/ocean.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E224-5655-9E43-850A-1E7FFD6F968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CO2</a:t>
            </a:r>
            <a:r>
              <a:rPr lang="en-US" baseline="0" dirty="0" smtClean="0"/>
              <a:t> in the water because CO2 is an acid and the PH of water is around </a:t>
            </a:r>
            <a:r>
              <a:rPr lang="en-US" baseline="0" smtClean="0"/>
              <a:t>8 enhancing </a:t>
            </a:r>
            <a:r>
              <a:rPr lang="en-US" baseline="0" dirty="0" smtClean="0"/>
              <a:t>the dissolution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E224-5655-9E43-850A-1E7FFD6F96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3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46833-8BDC-E545-A433-3C2D610110C4}" type="slidenum">
              <a:rPr lang="en-US"/>
              <a:pPr/>
              <a:t>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Crustaceans = shrimp,</a:t>
            </a:r>
            <a:r>
              <a:rPr lang="en-US" baseline="0" dirty="0" smtClean="0"/>
              <a:t> crabs, </a:t>
            </a:r>
            <a:r>
              <a:rPr lang="en-US" baseline="0" dirty="0" err="1" smtClean="0"/>
              <a:t>krills</a:t>
            </a:r>
            <a:r>
              <a:rPr lang="en-US" baseline="0" dirty="0" smtClean="0"/>
              <a:t>, etc</a:t>
            </a:r>
          </a:p>
          <a:p>
            <a:r>
              <a:rPr lang="en-US" baseline="0" dirty="0" err="1" smtClean="0"/>
              <a:t>Gastropoda</a:t>
            </a:r>
            <a:r>
              <a:rPr lang="en-US" baseline="0" dirty="0" smtClean="0"/>
              <a:t> = snails</a:t>
            </a:r>
          </a:p>
          <a:p>
            <a:r>
              <a:rPr lang="en-US" baseline="0" dirty="0" err="1" smtClean="0"/>
              <a:t>Bivalva</a:t>
            </a:r>
            <a:r>
              <a:rPr lang="en-US" baseline="0" dirty="0" smtClean="0"/>
              <a:t> = sea shells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1E064E-E1CD-9646-82C0-74E0C47222B5}" type="slidenum">
              <a:rPr lang="en-US"/>
              <a:pPr/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7150C-EDDD-174E-9939-57A95016DAF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574F-AE88-8F43-ACFF-F51566F3ADA3}" type="datetimeFigureOut">
              <a:rPr lang="en-US" smtClean="0"/>
              <a:pPr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7D59-DC62-294D-819E-AA2B5D0A2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7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What can O</a:t>
            </a:r>
            <a:r>
              <a:rPr lang="en-US" baseline="-25000" dirty="0" smtClean="0"/>
              <a:t>2</a:t>
            </a:r>
            <a:r>
              <a:rPr lang="en-US" dirty="0" smtClean="0"/>
              <a:t> tell us about the climate change in the oceans?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070225"/>
            <a:ext cx="69342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Taka Ito</a:t>
            </a:r>
          </a:p>
          <a:p>
            <a:endParaRPr lang="en-US" dirty="0" smtClean="0"/>
          </a:p>
          <a:p>
            <a:r>
              <a:rPr lang="en-US" sz="2400" dirty="0" err="1" smtClean="0"/>
              <a:t>taka.ito@eas.gatech.edu</a:t>
            </a:r>
            <a:endParaRPr lang="en-US" sz="2400" dirty="0" smtClean="0"/>
          </a:p>
          <a:p>
            <a:r>
              <a:rPr lang="en-US" sz="2400" dirty="0" smtClean="0"/>
              <a:t>School of Earth and Atmospheric Sciences</a:t>
            </a:r>
          </a:p>
          <a:p>
            <a:r>
              <a:rPr lang="en-US" sz="2400" dirty="0" smtClean="0"/>
              <a:t>Georgia Institute of Technology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Hypoxic event in Oregon coast, 2002</a:t>
            </a:r>
            <a:endParaRPr lang="en-US" dirty="0"/>
          </a:p>
        </p:txBody>
      </p:sp>
      <p:pic>
        <p:nvPicPr>
          <p:cNvPr id="4" name="Content Placeholder 3" descr="Screen shot 2011-11-07 at 12.42.07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253" r="-8253"/>
          <a:stretch>
            <a:fillRect/>
          </a:stretch>
        </p:blipFill>
        <p:spPr>
          <a:xfrm>
            <a:off x="1143000" y="1402350"/>
            <a:ext cx="7010400" cy="3855450"/>
          </a:xfrm>
        </p:spPr>
      </p:pic>
      <p:sp>
        <p:nvSpPr>
          <p:cNvPr id="5" name="TextBox 4"/>
          <p:cNvSpPr txBox="1"/>
          <p:nvPr/>
        </p:nvSpPr>
        <p:spPr>
          <a:xfrm>
            <a:off x="5943600" y="525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Grantham et al (2004)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7251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 What are the possible causes of low oxygen events?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ocean losing oxygen?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Last 30 years in California coast</a:t>
            </a:r>
          </a:p>
          <a:p>
            <a:pPr lvl="1"/>
            <a:r>
              <a:rPr lang="en-US" dirty="0" smtClean="0"/>
              <a:t>Reason for the growing</a:t>
            </a:r>
          </a:p>
          <a:p>
            <a:pPr lvl="1">
              <a:buNone/>
            </a:pPr>
            <a:r>
              <a:rPr lang="en-US" dirty="0" smtClean="0"/>
              <a:t>low O</a:t>
            </a:r>
            <a:r>
              <a:rPr lang="en-US" baseline="-25000" dirty="0" smtClean="0"/>
              <a:t>2</a:t>
            </a:r>
            <a:r>
              <a:rPr lang="en-US" dirty="0" smtClean="0"/>
              <a:t> region is not fully </a:t>
            </a:r>
          </a:p>
          <a:p>
            <a:pPr lvl="1">
              <a:buNone/>
            </a:pPr>
            <a:r>
              <a:rPr lang="en-US" dirty="0" smtClean="0"/>
              <a:t>Understood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Expansion of low-O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habitat a concern</a:t>
            </a:r>
            <a:endParaRPr lang="en-US" dirty="0"/>
          </a:p>
        </p:txBody>
      </p:sp>
      <p:pic>
        <p:nvPicPr>
          <p:cNvPr id="5" name="Picture 2" descr="oxy_fig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300" y="2366962"/>
            <a:ext cx="38735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190529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Bograd</a:t>
            </a:r>
            <a:r>
              <a:rPr lang="en-US" sz="2400" dirty="0" smtClean="0"/>
              <a:t> et al. (2008)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_MG_3686 Alaska Dg crop"/>
          <p:cNvPicPr>
            <a:picLocks noChangeAspect="1" noChangeArrowheads="1"/>
          </p:cNvPicPr>
          <p:nvPr/>
        </p:nvPicPr>
        <p:blipFill>
          <a:blip r:embed="rId3"/>
          <a:srcRect r="-2000"/>
          <a:stretch>
            <a:fillRect/>
          </a:stretch>
        </p:blipFill>
        <p:spPr bwMode="auto">
          <a:xfrm>
            <a:off x="2743200" y="457200"/>
            <a:ext cx="38862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800600" y="2155825"/>
            <a:ext cx="175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July 2005</a:t>
            </a:r>
          </a:p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Tracy Arm (Sitka), AK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371600" y="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latin typeface="Arial" charset="0"/>
              </a:rPr>
              <a:t>An example: Expansion </a:t>
            </a:r>
            <a:r>
              <a:rPr lang="en-US" sz="2000" dirty="0">
                <a:latin typeface="Arial" charset="0"/>
              </a:rPr>
              <a:t>of </a:t>
            </a:r>
            <a:r>
              <a:rPr lang="en-US" sz="2000" i="1" dirty="0" err="1">
                <a:latin typeface="Arial" charset="0"/>
              </a:rPr>
              <a:t>Dosidicus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2000" i="1" dirty="0" err="1" smtClean="0">
                <a:latin typeface="Arial" charset="0"/>
              </a:rPr>
              <a:t>gigas</a:t>
            </a:r>
            <a:r>
              <a:rPr lang="en-US" sz="2000" dirty="0" smtClean="0">
                <a:latin typeface="Arial" charset="0"/>
              </a:rPr>
              <a:t> habitat in 2000s</a:t>
            </a:r>
            <a:endParaRPr lang="en-US" sz="2000" dirty="0">
              <a:latin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724400" y="518160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MS Mincho" pitchFamily="49" charset="-12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648200" y="4953000"/>
            <a:ext cx="137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British Columbia</a:t>
            </a:r>
          </a:p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Sept. 2005</a:t>
            </a:r>
          </a:p>
        </p:txBody>
      </p:sp>
      <p:pic>
        <p:nvPicPr>
          <p:cNvPr id="40967" name="Picture 7" descr="SlideMaps2-60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757488"/>
            <a:ext cx="434340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_DSC0075 Dg Vancouver IslandSM"/>
          <p:cNvPicPr>
            <a:picLocks noChangeAspect="1" noChangeArrowheads="1"/>
          </p:cNvPicPr>
          <p:nvPr/>
        </p:nvPicPr>
        <p:blipFill>
          <a:blip r:embed="rId5"/>
          <a:srcRect l="9869" r="10527"/>
          <a:stretch>
            <a:fillRect/>
          </a:stretch>
        </p:blipFill>
        <p:spPr bwMode="auto">
          <a:xfrm>
            <a:off x="6629400" y="457200"/>
            <a:ext cx="2514600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Dgigas_rangeAshley10_10_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"/>
            <a:ext cx="30591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003300" y="2159000"/>
            <a:ext cx="466725" cy="244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Arial" charset="0"/>
              </a:rPr>
              <a:t>1984</a:t>
            </a:r>
          </a:p>
        </p:txBody>
      </p:sp>
      <p:pic>
        <p:nvPicPr>
          <p:cNvPr id="40971" name="Picture 11" descr="CN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191000"/>
            <a:ext cx="2425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457200" y="6400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Long  Beach, WA</a:t>
            </a:r>
          </a:p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Oct 2004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858000" y="2209800"/>
            <a:ext cx="13604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2004</a:t>
            </a:r>
          </a:p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Outer Coast, BC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819400" y="4572000"/>
            <a:ext cx="28194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3886200" y="2514600"/>
            <a:ext cx="838200" cy="609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 flipH="1">
            <a:off x="5943600" y="5257800"/>
            <a:ext cx="152400" cy="228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7" name="Picture 17" descr="SquidLaJollaCoveSm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2743200"/>
            <a:ext cx="2971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7629525" y="44196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La Jolla Cove, CA.</a:t>
            </a:r>
          </a:p>
          <a:p>
            <a:r>
              <a:rPr lang="en-US" sz="1200" b="1">
                <a:solidFill>
                  <a:srgbClr val="FFFF00"/>
                </a:solidFill>
                <a:latin typeface="Arial" charset="0"/>
              </a:rPr>
              <a:t>July, 2002</a:t>
            </a:r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5486400" y="2438400"/>
            <a:ext cx="1295400" cy="1676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6324600" y="4876800"/>
            <a:ext cx="990600" cy="838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124200" y="4876800"/>
            <a:ext cx="1981200" cy="1447800"/>
            <a:chOff x="240" y="48"/>
            <a:chExt cx="5424" cy="4205"/>
          </a:xfrm>
        </p:grpSpPr>
        <p:pic>
          <p:nvPicPr>
            <p:cNvPr id="40985" name="Picture 22" descr="CarmelPineConeSM"/>
            <p:cNvPicPr>
              <a:picLocks noChangeAspect="1" noChangeArrowheads="1"/>
            </p:cNvPicPr>
            <p:nvPr/>
          </p:nvPicPr>
          <p:blipFill>
            <a:blip r:embed="rId9"/>
            <a:srcRect t="9943" b="39023"/>
            <a:stretch>
              <a:fillRect/>
            </a:stretch>
          </p:blipFill>
          <p:spPr bwMode="auto">
            <a:xfrm>
              <a:off x="240" y="48"/>
              <a:ext cx="5424" cy="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6" name="Picture 23" descr="CPcone squid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32" y="1440"/>
              <a:ext cx="2544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2" name="Line 24"/>
          <p:cNvSpPr>
            <a:spLocks noChangeShapeType="1"/>
          </p:cNvSpPr>
          <p:nvPr/>
        </p:nvSpPr>
        <p:spPr bwMode="auto">
          <a:xfrm>
            <a:off x="5105400" y="5181600"/>
            <a:ext cx="838200" cy="152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3" name="Text Box 25"/>
          <p:cNvSpPr txBox="1">
            <a:spLocks noChangeArrowheads="1"/>
          </p:cNvSpPr>
          <p:nvPr/>
        </p:nvSpPr>
        <p:spPr bwMode="auto">
          <a:xfrm>
            <a:off x="609600" y="1981200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2001</a:t>
            </a:r>
          </a:p>
        </p:txBody>
      </p:sp>
      <p:sp>
        <p:nvSpPr>
          <p:cNvPr id="40984" name="Text Box 26"/>
          <p:cNvSpPr txBox="1">
            <a:spLocks noChangeArrowheads="1"/>
          </p:cNvSpPr>
          <p:nvPr/>
        </p:nvSpPr>
        <p:spPr bwMode="auto">
          <a:xfrm>
            <a:off x="304800" y="1127125"/>
            <a:ext cx="466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2004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920240"/>
            <a:ext cx="8454390" cy="448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Global changes in oceanic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55090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Gruber et al. (2007)</a:t>
            </a:r>
            <a:endParaRPr lang="en-US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667000"/>
            <a:ext cx="2895600" cy="159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20240"/>
            <a:ext cx="8158419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990600"/>
            <a:ext cx="42354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590800"/>
            <a:ext cx="1150937" cy="149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284538" y="914400"/>
            <a:ext cx="2506662" cy="5562600"/>
            <a:chOff x="1866" y="576"/>
            <a:chExt cx="1579" cy="3504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66" y="576"/>
              <a:ext cx="1579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2256" y="672"/>
              <a:ext cx="1008" cy="3024"/>
            </a:xfrm>
            <a:prstGeom prst="rect">
              <a:avLst/>
            </a:prstGeom>
            <a:noFill/>
            <a:ln w="1905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733800"/>
            <a:ext cx="1010727" cy="22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ts_PAPA_TIv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981200"/>
            <a:ext cx="1538888" cy="1219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71705" y="1802888"/>
            <a:ext cx="5995895" cy="4750312"/>
            <a:chOff x="1471705" y="1802888"/>
            <a:chExt cx="5995895" cy="4750312"/>
          </a:xfrm>
        </p:grpSpPr>
        <p:pic>
          <p:nvPicPr>
            <p:cNvPr id="23" name="Picture 22" descr="ts_PAPA_TIv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1705" y="1802888"/>
              <a:ext cx="5995895" cy="47503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895600" y="1981200"/>
              <a:ext cx="1011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00"/>
                  </a:solidFill>
                </a:rPr>
                <a:t>NPIW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639763"/>
          </a:xfrm>
        </p:spPr>
        <p:txBody>
          <a:bodyPr/>
          <a:lstStyle/>
          <a:p>
            <a:r>
              <a:rPr lang="en-US" dirty="0" smtClean="0"/>
              <a:t>A global change: “ocean </a:t>
            </a:r>
            <a:r>
              <a:rPr lang="en-US" dirty="0" err="1" smtClean="0"/>
              <a:t>deoxygenation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enso_warm_coo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3617"/>
            <a:ext cx="4854575" cy="277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3849688"/>
          <a:ext cx="4854575" cy="198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CorelPhotoPaint.Image.8" r:id="rId5" imgW="8126984" imgH="3326984" progId="CorelPhotoPaint.Image.8">
                  <p:embed/>
                </p:oleObj>
              </mc:Choice>
              <mc:Fallback>
                <p:oleObj name="CorelPhotoPaint.Image.8" r:id="rId5" imgW="8126984" imgH="3326984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49688"/>
                        <a:ext cx="4854575" cy="1986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6200" y="3524250"/>
            <a:ext cx="609600" cy="4778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bg2"/>
                </a:solidFill>
                <a:latin typeface="Times New Roman" charset="0"/>
              </a:rPr>
              <a:t>PDO</a:t>
            </a:r>
            <a:endParaRPr lang="en-US" sz="2000" b="1" dirty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304800" y="1143000"/>
            <a:ext cx="43434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400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040" name="TextBox 17"/>
          <p:cNvSpPr txBox="1">
            <a:spLocks noChangeArrowheads="1"/>
          </p:cNvSpPr>
          <p:nvPr/>
        </p:nvSpPr>
        <p:spPr bwMode="auto">
          <a:xfrm>
            <a:off x="1344612" y="1066800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Once </a:t>
            </a:r>
            <a:r>
              <a:rPr lang="en-US" dirty="0" smtClean="0">
                <a:solidFill>
                  <a:srgbClr val="000000"/>
                </a:solidFill>
              </a:rPr>
              <a:t>every 2-</a:t>
            </a:r>
            <a:r>
              <a:rPr lang="en-US" dirty="0">
                <a:solidFill>
                  <a:srgbClr val="000000"/>
                </a:solidFill>
              </a:rPr>
              <a:t>8 years</a:t>
            </a:r>
          </a:p>
        </p:txBody>
      </p:sp>
      <p:sp>
        <p:nvSpPr>
          <p:cNvPr id="2065" name="TextBox 18"/>
          <p:cNvSpPr txBox="1">
            <a:spLocks noChangeArrowheads="1"/>
          </p:cNvSpPr>
          <p:nvPr/>
        </p:nvSpPr>
        <p:spPr bwMode="auto">
          <a:xfrm>
            <a:off x="1143000" y="3587751"/>
            <a:ext cx="237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Once </a:t>
            </a:r>
            <a:r>
              <a:rPr lang="en-US" dirty="0" smtClean="0">
                <a:solidFill>
                  <a:srgbClr val="000000"/>
                </a:solidFill>
              </a:rPr>
              <a:t>every </a:t>
            </a:r>
            <a:r>
              <a:rPr lang="en-US" dirty="0">
                <a:solidFill>
                  <a:srgbClr val="000000"/>
                </a:solidFill>
              </a:rPr>
              <a:t>25-40 years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Impact of climate variability</a:t>
            </a:r>
            <a:endParaRPr lang="en-US" dirty="0"/>
          </a:p>
        </p:txBody>
      </p:sp>
      <p:pic>
        <p:nvPicPr>
          <p:cNvPr id="23" name="Picture 22" descr="Screen shot 2011-11-07 at 9.06.56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950" y="1726301"/>
            <a:ext cx="4337050" cy="17788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53000" y="3733800"/>
            <a:ext cx="4206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Tropical Pacific</a:t>
            </a:r>
          </a:p>
          <a:p>
            <a:pPr lvl="1">
              <a:buFontTx/>
              <a:buChar char="-"/>
            </a:pPr>
            <a:r>
              <a:rPr lang="en-US" sz="2400" dirty="0" smtClean="0"/>
              <a:t> Enhanced ocean color (chlorophyll) variability</a:t>
            </a:r>
          </a:p>
          <a:p>
            <a:pPr lvl="1">
              <a:buFontTx/>
              <a:buChar char="-"/>
            </a:pPr>
            <a:r>
              <a:rPr lang="en-US" sz="2400" dirty="0" smtClean="0"/>
              <a:t> Size of OMZ is correlated with PDO (Deutsch et al 2011)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conceptual model for sub-surface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65237"/>
            <a:ext cx="7848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Air-sea gas exchange (O</a:t>
            </a:r>
            <a:r>
              <a:rPr lang="en-US" sz="2800" baseline="-25000" dirty="0" smtClean="0"/>
              <a:t>2,sfc</a:t>
            </a:r>
            <a:r>
              <a:rPr lang="en-US" sz="2800" dirty="0" smtClean="0"/>
              <a:t>, set to a constant) </a:t>
            </a:r>
          </a:p>
          <a:p>
            <a:r>
              <a:rPr lang="en-US" sz="2800" dirty="0" smtClean="0"/>
              <a:t>Ocean circulation (W)</a:t>
            </a:r>
          </a:p>
          <a:p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loss by respiration (R)</a:t>
            </a:r>
          </a:p>
          <a:p>
            <a:r>
              <a:rPr lang="en-US" sz="2800" dirty="0" smtClean="0"/>
              <a:t>Depth of the thermocline (H)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352800"/>
            <a:ext cx="3784600" cy="327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" y="3733800"/>
            <a:ext cx="5181600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727879"/>
              </p:ext>
            </p:extLst>
          </p:nvPr>
        </p:nvGraphicFramePr>
        <p:xfrm>
          <a:off x="685800" y="3733800"/>
          <a:ext cx="478971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3" imgW="1676400" imgH="355600" progId="Equation.3">
                  <p:embed/>
                </p:oleObj>
              </mc:Choice>
              <mc:Fallback>
                <p:oleObj name="Equation" r:id="rId3" imgW="1676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3800"/>
                        <a:ext cx="478971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291385"/>
            <a:ext cx="3860800" cy="34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84562" y="2514600"/>
            <a:ext cx="3144838" cy="124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Steady solution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8486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Long-term change can be explained by the steady state solution</a:t>
            </a:r>
          </a:p>
          <a:p>
            <a:pPr lvl="1"/>
            <a:r>
              <a:rPr lang="en-US" sz="2400" dirty="0" smtClean="0"/>
              <a:t>Set RHS = 0 and solve for O</a:t>
            </a:r>
            <a:r>
              <a:rPr lang="en-US" sz="2400" baseline="-25000" dirty="0" smtClean="0"/>
              <a:t>2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Decreasing oxygen can be explained by</a:t>
            </a:r>
          </a:p>
          <a:p>
            <a:pPr lvl="1"/>
            <a:r>
              <a:rPr lang="en-US" sz="2400" dirty="0" smtClean="0"/>
              <a:t>Increasing sea surface temperature (smaller O</a:t>
            </a:r>
            <a:r>
              <a:rPr lang="en-US" sz="2400" baseline="-25000" dirty="0" smtClean="0"/>
              <a:t>2,sfc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Increasing biological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consumption (R)</a:t>
            </a:r>
          </a:p>
          <a:p>
            <a:pPr lvl="1"/>
            <a:r>
              <a:rPr lang="en-US" sz="2400" dirty="0" smtClean="0"/>
              <a:t>Decreasing transport supply of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(W)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79825" y="2590800"/>
          <a:ext cx="27209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name="Equation" r:id="rId3" imgW="952500" imgH="355600" progId="Equation.3">
                  <p:embed/>
                </p:oleObj>
              </mc:Choice>
              <mc:Fallback>
                <p:oleObj name="Equation" r:id="rId3" imgW="9525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2590800"/>
                        <a:ext cx="272097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11-07 at 8.52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553200" cy="34575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possible mechanism for PDO-O</a:t>
            </a:r>
            <a:r>
              <a:rPr lang="en-US" baseline="-25000" dirty="0" smtClean="0"/>
              <a:t>2</a:t>
            </a:r>
            <a:r>
              <a:rPr lang="en-US" dirty="0" smtClean="0"/>
              <a:t> relationship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6258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Deutsch et al (2011)</a:t>
            </a:r>
            <a:endParaRPr lang="en-US" sz="2800" dirty="0"/>
          </a:p>
        </p:txBody>
      </p:sp>
      <p:pic>
        <p:nvPicPr>
          <p:cNvPr id="7" name="Picture 6" descr="Screen shot 2011-11-07 at 9.01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4876801" cy="1962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1" y="5065693"/>
            <a:ext cx="380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 +PDO and high O</a:t>
            </a:r>
            <a:r>
              <a:rPr lang="en-US" sz="2800" baseline="-25000" dirty="0" smtClean="0"/>
              <a:t>2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 -PDO and low O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Yin &amp; Yang: 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often show opposite tendency</a:t>
            </a:r>
          </a:p>
          <a:p>
            <a:pPr lvl="1"/>
            <a:r>
              <a:rPr lang="en-US" dirty="0" smtClean="0"/>
              <a:t>Photosynthesis and respiration</a:t>
            </a:r>
          </a:p>
          <a:p>
            <a:pPr lvl="1"/>
            <a:r>
              <a:rPr lang="en-US" dirty="0" smtClean="0"/>
              <a:t>“Aging” of ocean water masses</a:t>
            </a:r>
          </a:p>
          <a:p>
            <a:r>
              <a:rPr lang="en-US" dirty="0" smtClean="0"/>
              <a:t>What can O</a:t>
            </a:r>
            <a:r>
              <a:rPr lang="en-US" baseline="-25000" dirty="0" smtClean="0"/>
              <a:t>2</a:t>
            </a:r>
            <a:r>
              <a:rPr lang="en-US" dirty="0" smtClean="0"/>
              <a:t> tell us about climate and oceans?</a:t>
            </a:r>
          </a:p>
          <a:p>
            <a:pPr lvl="1"/>
            <a:r>
              <a:rPr lang="en-US" dirty="0" smtClean="0"/>
              <a:t>Multiple controls: T, circulation and biology</a:t>
            </a:r>
          </a:p>
          <a:p>
            <a:pPr lvl="1"/>
            <a:r>
              <a:rPr lang="en-US" dirty="0" smtClean="0"/>
              <a:t>Global de-oxygenation?</a:t>
            </a:r>
          </a:p>
          <a:p>
            <a:pPr lvl="1"/>
            <a:r>
              <a:rPr lang="en-US" dirty="0" smtClean="0"/>
              <a:t>Modes of climate variability?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o2_aoland.pdf"/>
          <p:cNvPicPr>
            <a:picLocks noGrp="1" noChangeAspect="1"/>
          </p:cNvPicPr>
          <p:nvPr>
            <p:ph idx="1"/>
          </p:nvPr>
        </p:nvPicPr>
        <p:blipFill>
          <a:blip r:embed="rId3"/>
          <a:srcRect l="-67655" r="-67655"/>
          <a:stretch>
            <a:fillRect/>
          </a:stretch>
        </p:blipFill>
        <p:spPr>
          <a:xfrm>
            <a:off x="-2543455" y="-148688"/>
            <a:ext cx="14125855" cy="77686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Global oxygen cycle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676106" y="4228306"/>
            <a:ext cx="533400" cy="1588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6172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would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respond to these processes?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  <a:r>
              <a:rPr lang="en-US" baseline="-25000" dirty="0" smtClean="0"/>
              <a:t>2</a:t>
            </a:r>
            <a:r>
              <a:rPr lang="en-US" dirty="0" smtClean="0"/>
              <a:t> : Yin and Yang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Between ocean and atmosphere, which one is the dominant reservoir of oxygen?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: 0.5% ocean </a:t>
            </a:r>
            <a:r>
              <a:rPr lang="en-US" dirty="0" err="1" smtClean="0"/>
              <a:t>vs</a:t>
            </a:r>
            <a:r>
              <a:rPr lang="en-US" dirty="0" smtClean="0"/>
              <a:t> 99.5% atmosphere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about carbon dioxide?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: 98% ocean </a:t>
            </a:r>
            <a:r>
              <a:rPr lang="en-US" dirty="0" err="1" smtClean="0"/>
              <a:t>vs</a:t>
            </a:r>
            <a:r>
              <a:rPr lang="en-US" dirty="0" smtClean="0"/>
              <a:t> 2% atmosphere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oxygen cycling?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controls many chemical reactions in the seawater and seafloor sediment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essential for life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may inform us about changes in ecosystem and ocean 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2514600"/>
            <a:ext cx="50292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 and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very approximate form,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Photosynthesis:</a:t>
            </a:r>
          </a:p>
          <a:p>
            <a:pPr lvl="2"/>
            <a:r>
              <a:rPr lang="en-US" dirty="0" smtClean="0"/>
              <a:t>Sun-lit surface ocean</a:t>
            </a:r>
          </a:p>
          <a:p>
            <a:pPr lvl="2"/>
            <a:r>
              <a:rPr lang="en-US" dirty="0" smtClean="0"/>
              <a:t>Sink for carbon, source for oxygen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Respiration: </a:t>
            </a:r>
          </a:p>
          <a:p>
            <a:pPr lvl="2"/>
            <a:r>
              <a:rPr lang="en-US" dirty="0" smtClean="0"/>
              <a:t>Happening throughout water column</a:t>
            </a:r>
          </a:p>
          <a:p>
            <a:pPr lvl="2"/>
            <a:r>
              <a:rPr lang="en-US" dirty="0" smtClean="0"/>
              <a:t>Sink for oxygen, source for carbon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18643" y="2667000"/>
          <a:ext cx="466815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Equation" r:id="rId3" imgW="2108200" imgH="177800" progId="Equation.3">
                  <p:embed/>
                </p:oleObj>
              </mc:Choice>
              <mc:Fallback>
                <p:oleObj name="Equation" r:id="rId3" imgW="2108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8643" y="2667000"/>
                        <a:ext cx="466815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0" y="4419600"/>
            <a:ext cx="5029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4038600" y="4559300"/>
          <a:ext cx="46688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quation" r:id="rId5" imgW="2108200" imgH="177800" progId="Equation.3">
                  <p:embed/>
                </p:oleObj>
              </mc:Choice>
              <mc:Fallback>
                <p:oleObj name="Equation" r:id="rId5" imgW="2108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59300"/>
                        <a:ext cx="466883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ocean circulation</a:t>
            </a:r>
            <a:endParaRPr lang="en-US" dirty="0"/>
          </a:p>
        </p:txBody>
      </p:sp>
      <p:pic>
        <p:nvPicPr>
          <p:cNvPr id="4" name="Content Placeholder 3" descr="sagr_2_4_11_rev_jan06-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004" r="-300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410200" y="6151602"/>
            <a:ext cx="304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Sarmiento and Gruber (2006)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Inter-basin contrast</a:t>
            </a:r>
            <a:endParaRPr lang="en-US" dirty="0"/>
          </a:p>
        </p:txBody>
      </p:sp>
      <p:pic>
        <p:nvPicPr>
          <p:cNvPr id="4" name="Content Placeholder 3" descr="Screen shot 2011-11-07 at 8.00.22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53" b="-1053"/>
          <a:stretch>
            <a:fillRect/>
          </a:stretch>
        </p:blipFill>
        <p:spPr>
          <a:xfrm>
            <a:off x="3657600" y="1295400"/>
            <a:ext cx="4953000" cy="2723960"/>
          </a:xfrm>
        </p:spPr>
      </p:pic>
      <p:pic>
        <p:nvPicPr>
          <p:cNvPr id="5" name="Picture 4" descr="Screen shot 2011-11-07 at 8.02.2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464" y="3962400"/>
            <a:ext cx="4954136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447800"/>
            <a:ext cx="342786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“Young” North Atlantic Deep Water is high in O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and low in DIC</a:t>
            </a:r>
          </a:p>
          <a:p>
            <a:pPr>
              <a:buFont typeface="Arial"/>
              <a:buChar char="•"/>
            </a:pPr>
            <a:endParaRPr lang="en-US" sz="2400" baseline="-25000" dirty="0" smtClean="0"/>
          </a:p>
          <a:p>
            <a:pPr>
              <a:buFont typeface="Arial"/>
              <a:buChar char="•"/>
            </a:pPr>
            <a:endParaRPr lang="en-US" sz="2400" baseline="-25000" dirty="0" smtClean="0"/>
          </a:p>
          <a:p>
            <a:pPr>
              <a:buFont typeface="Arial"/>
              <a:buChar char="•"/>
            </a:pPr>
            <a:r>
              <a:rPr lang="en-US" sz="2400" baseline="-25000" dirty="0" smtClean="0"/>
              <a:t>  </a:t>
            </a:r>
            <a:r>
              <a:rPr lang="en-US" sz="2400" dirty="0" smtClean="0"/>
              <a:t>“Old” North Pacific Deep Water is low in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high in CO</a:t>
            </a:r>
            <a:r>
              <a:rPr lang="en-US" sz="2400" baseline="-25000" dirty="0" smtClean="0"/>
              <a:t>2</a:t>
            </a:r>
          </a:p>
          <a:p>
            <a:pPr>
              <a:buFont typeface="Arial"/>
              <a:buChar char="•"/>
            </a:pPr>
            <a:endParaRPr lang="en-US" sz="2400" baseline="-25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Upwelling regions have particularly low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high CO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336268"/>
            <a:ext cx="304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Sarmiento and Gruber (2006)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Pacific Oxygen Minimum Zone</a:t>
            </a:r>
            <a:endParaRPr lang="en-US" dirty="0"/>
          </a:p>
        </p:txBody>
      </p:sp>
      <p:pic>
        <p:nvPicPr>
          <p:cNvPr id="4" name="Content Placeholder 3" descr="Screen shot 2011-11-07 at 9.03.3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041" b="-19041"/>
          <a:stretch>
            <a:fillRect/>
          </a:stretch>
        </p:blipFill>
        <p:spPr>
          <a:xfrm>
            <a:off x="228600" y="1752600"/>
            <a:ext cx="5562600" cy="3059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Upwelling region</a:t>
            </a:r>
          </a:p>
          <a:p>
            <a:pPr lvl="1">
              <a:buFontTx/>
              <a:buChar char="-"/>
            </a:pPr>
            <a:r>
              <a:rPr lang="en-US" sz="2400" dirty="0" smtClean="0"/>
              <a:t> Transport of low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water from below</a:t>
            </a:r>
          </a:p>
          <a:p>
            <a:pPr lvl="1">
              <a:buFontTx/>
              <a:buChar char="-"/>
            </a:pPr>
            <a:r>
              <a:rPr lang="en-US" sz="2400" dirty="0" smtClean="0"/>
              <a:t> Upwelling provides nutrients for photosynthesis</a:t>
            </a:r>
          </a:p>
          <a:p>
            <a:pPr lvl="1">
              <a:buFontTx/>
              <a:buChar char="-"/>
            </a:pPr>
            <a:r>
              <a:rPr lang="en-US" sz="2400" dirty="0" smtClean="0"/>
              <a:t> Biological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consumption in the thermocline</a:t>
            </a:r>
            <a:endParaRPr lang="en-US" sz="2400" dirty="0"/>
          </a:p>
        </p:txBody>
      </p:sp>
      <p:pic>
        <p:nvPicPr>
          <p:cNvPr id="6" name="Picture 5" descr="Screen shot 2011-11-07 at 10.56.3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415958"/>
            <a:ext cx="2400300" cy="169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deadmarinelife1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581400" cy="2882900"/>
          </a:xfrm>
          <a:prstGeom prst="rect">
            <a:avLst/>
          </a:prstGeom>
          <a:noFill/>
        </p:spPr>
      </p:pic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029200" y="1690688"/>
            <a:ext cx="1163638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Aug 2006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876800" y="464820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Image from an ROV off the Oregon coast</a:t>
            </a:r>
          </a:p>
        </p:txBody>
      </p:sp>
      <p:pic>
        <p:nvPicPr>
          <p:cNvPr id="9934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47800"/>
            <a:ext cx="44958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838200" y="4648200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Fraction of living organisms</a:t>
            </a:r>
          </a:p>
          <a:p>
            <a:pPr algn="ctr"/>
            <a:endParaRPr lang="en-US" sz="1600" dirty="0" smtClean="0"/>
          </a:p>
          <a:p>
            <a:r>
              <a:rPr lang="en-US" sz="1600" dirty="0" err="1" smtClean="0"/>
              <a:t>Vacquer</a:t>
            </a:r>
            <a:r>
              <a:rPr lang="en-US" sz="1600" dirty="0" err="1"/>
              <a:t>-Sunyer</a:t>
            </a:r>
            <a:r>
              <a:rPr lang="en-US" sz="1600" dirty="0"/>
              <a:t> and Duarte [2008]</a:t>
            </a:r>
          </a:p>
        </p:txBody>
      </p:sp>
      <p:sp>
        <p:nvSpPr>
          <p:cNvPr id="99342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Impacts on coastal ecosystems </a:t>
            </a:r>
            <a:endParaRPr lang="en-US" dirty="0"/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914400" y="5646003"/>
            <a:ext cx="7391400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1F497D"/>
                </a:solidFill>
              </a:rPr>
              <a:t>Mortality rapidly increases at the hypoxic condition 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(Hypoxic = 60 </a:t>
            </a:r>
            <a:r>
              <a:rPr lang="en-US" sz="2400" dirty="0" err="1" smtClean="0">
                <a:solidFill>
                  <a:srgbClr val="1F497D"/>
                </a:solidFill>
                <a:latin typeface="Symbol"/>
              </a:rPr>
              <a:t>m</a:t>
            </a:r>
            <a:r>
              <a:rPr lang="en-US" sz="2400" dirty="0" err="1" smtClean="0">
                <a:solidFill>
                  <a:srgbClr val="1F497D"/>
                </a:solidFill>
              </a:rPr>
              <a:t>mol</a:t>
            </a:r>
            <a:r>
              <a:rPr lang="en-US" sz="2400" dirty="0" smtClean="0">
                <a:solidFill>
                  <a:srgbClr val="1F497D"/>
                </a:solidFill>
              </a:rPr>
              <a:t>/kg) </a:t>
            </a:r>
            <a:endParaRPr lang="en-US" sz="24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39393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</TotalTime>
  <Words>677</Words>
  <Application>Microsoft Macintosh PowerPoint</Application>
  <PresentationFormat>On-screen Show (4:3)</PresentationFormat>
  <Paragraphs>126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Equation</vt:lpstr>
      <vt:lpstr>CorelPhotoPaint.Image.8</vt:lpstr>
      <vt:lpstr>What can O2 tell us about the climate change in the oceans? </vt:lpstr>
      <vt:lpstr>Global oxygen cycle</vt:lpstr>
      <vt:lpstr>CO2 and O2 : Yin and Yang</vt:lpstr>
      <vt:lpstr>Why study oxygen cycling?</vt:lpstr>
      <vt:lpstr>Photosynthesis and respiration</vt:lpstr>
      <vt:lpstr>Global ocean circulation</vt:lpstr>
      <vt:lpstr>Inter-basin contrast</vt:lpstr>
      <vt:lpstr>Tropical Pacific Oxygen Minimum Zone</vt:lpstr>
      <vt:lpstr>Impacts on coastal ecosystems </vt:lpstr>
      <vt:lpstr>Hypoxic event in Oregon coast, 2002</vt:lpstr>
      <vt:lpstr>Is the ocean losing oxygen?</vt:lpstr>
      <vt:lpstr>PowerPoint Presentation</vt:lpstr>
      <vt:lpstr>Global changes in oceanic O2</vt:lpstr>
      <vt:lpstr>Impact of climate variability</vt:lpstr>
      <vt:lpstr>A conceptual model for sub-surface O2</vt:lpstr>
      <vt:lpstr>Steady solution</vt:lpstr>
      <vt:lpstr>A possible mechanism for PDO-O2 relationship</vt:lpstr>
      <vt:lpstr>Summary</vt:lpstr>
    </vt:vector>
  </TitlesOfParts>
  <Company>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oxygen tell us about climate change in the oceans? </dc:title>
  <dc:creator>Taka Ito</dc:creator>
  <cp:lastModifiedBy>Emanuele Di Lorenzo</cp:lastModifiedBy>
  <cp:revision>109</cp:revision>
  <cp:lastPrinted>2011-11-07T15:09:59Z</cp:lastPrinted>
  <dcterms:created xsi:type="dcterms:W3CDTF">2011-11-07T03:36:57Z</dcterms:created>
  <dcterms:modified xsi:type="dcterms:W3CDTF">2011-11-09T15:22:11Z</dcterms:modified>
</cp:coreProperties>
</file>